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3"/>
  </p:notes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 id="270" r:id="rId14"/>
    <p:sldId id="271" r:id="rId15"/>
    <p:sldId id="272" r:id="rId16"/>
    <p:sldId id="323" r:id="rId17"/>
    <p:sldId id="282" r:id="rId18"/>
    <p:sldId id="275" r:id="rId19"/>
    <p:sldId id="316" r:id="rId20"/>
    <p:sldId id="321" r:id="rId21"/>
    <p:sldId id="322" r:id="rId22"/>
    <p:sldId id="317" r:id="rId23"/>
    <p:sldId id="318" r:id="rId24"/>
    <p:sldId id="320" r:id="rId25"/>
    <p:sldId id="284" r:id="rId26"/>
    <p:sldId id="285" r:id="rId27"/>
    <p:sldId id="294" r:id="rId28"/>
    <p:sldId id="324" r:id="rId29"/>
    <p:sldId id="325" r:id="rId30"/>
    <p:sldId id="287"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25</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26107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424220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9/5/23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9/5/23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mosca01.github.io/CAIS117-F2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https://amosca01.github.io/CAIS117-F23/</a:t>
            </a:r>
            <a:r>
              <a:rPr lang="en-US" sz="3200" dirty="0"/>
              <a:t> </a:t>
            </a:r>
          </a:p>
          <a:p>
            <a:endParaRPr lang="en-US" sz="3200" dirty="0"/>
          </a:p>
          <a:p>
            <a:r>
              <a:rPr lang="en-US" sz="3200" dirty="0"/>
              <a:t>PLATO: </a:t>
            </a:r>
            <a:r>
              <a:rPr lang="en-US" sz="3200" b="0" i="0" dirty="0">
                <a:effectLst/>
              </a:rPr>
              <a:t>please use for all course related communication</a:t>
            </a:r>
          </a:p>
          <a:p>
            <a:endParaRPr lang="en-US" sz="3200" dirty="0"/>
          </a:p>
          <a:p>
            <a:r>
              <a:rPr lang="en-US" sz="3200" dirty="0"/>
              <a:t>OH’s: T/R 11:30 – 13:30 (stop by and say hi</a:t>
            </a:r>
            <a:r>
              <a:rPr lang="en-US" sz="3200"/>
              <a:t>!) </a:t>
            </a:r>
            <a:r>
              <a:rPr lang="en-US" sz="3200">
                <a:solidFill>
                  <a:srgbClr val="C00000"/>
                </a:solidFill>
              </a:rPr>
              <a:t>**starting NEXT week** </a:t>
            </a:r>
            <a:endParaRPr lang="en-US" sz="3200" dirty="0"/>
          </a:p>
        </p:txBody>
      </p:sp>
    </p:spTree>
    <p:extLst>
      <p:ext uri="{BB962C8B-B14F-4D97-AF65-F5344CB8AC3E}">
        <p14:creationId xmlns:p14="http://schemas.microsoft.com/office/powerpoint/2010/main" val="76338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fontScale="62500" lnSpcReduction="20000"/>
          </a:bodyPr>
          <a:lstStyle/>
          <a:p>
            <a:endParaRPr lang="en-US" sz="3000" dirty="0"/>
          </a:p>
          <a:p>
            <a:r>
              <a:rPr lang="en-US" sz="4500" dirty="0"/>
              <a:t>Textbook: </a:t>
            </a:r>
            <a:r>
              <a:rPr lang="en-US" sz="4500" i="1" dirty="0"/>
              <a:t>Programming in Python 3 with </a:t>
            </a:r>
            <a:r>
              <a:rPr lang="en-US" sz="4500" i="1" dirty="0" err="1"/>
              <a:t>zyLabs</a:t>
            </a:r>
            <a:endParaRPr lang="en-US" sz="4500" i="1" dirty="0"/>
          </a:p>
          <a:p>
            <a:pPr lvl="1"/>
            <a:r>
              <a:rPr lang="en-US" sz="3800" dirty="0"/>
              <a:t>See course website for instructions </a:t>
            </a:r>
          </a:p>
          <a:p>
            <a:r>
              <a:rPr lang="en-US" sz="4700" dirty="0"/>
              <a:t>Assignments:</a:t>
            </a:r>
          </a:p>
          <a:p>
            <a:pPr lvl="1"/>
            <a:r>
              <a:rPr lang="en-US" sz="3800" b="0" i="0" dirty="0">
                <a:effectLst/>
              </a:rPr>
              <a:t>Turn in on PLATO</a:t>
            </a:r>
          </a:p>
          <a:p>
            <a:pPr lvl="1"/>
            <a:r>
              <a:rPr lang="en-US" sz="3800" dirty="0" err="1"/>
              <a:t>Homeworks</a:t>
            </a:r>
            <a:r>
              <a:rPr lang="en-US" sz="3800" dirty="0"/>
              <a:t> – time to practice skills</a:t>
            </a:r>
          </a:p>
          <a:p>
            <a:pPr lvl="1"/>
            <a:r>
              <a:rPr lang="en-US" sz="3800" b="0" i="0" dirty="0">
                <a:effectLst/>
              </a:rPr>
              <a:t>In-class Activities – largely effort based</a:t>
            </a:r>
            <a:endParaRPr lang="en-US" sz="3800" dirty="0"/>
          </a:p>
          <a:p>
            <a:pPr lvl="1"/>
            <a:r>
              <a:rPr lang="en-US" sz="3800" b="0" i="0" dirty="0">
                <a:effectLst/>
              </a:rPr>
              <a:t>Final Project – group based, application of skills</a:t>
            </a:r>
          </a:p>
          <a:p>
            <a:pPr lvl="1"/>
            <a:r>
              <a:rPr lang="en-US" sz="3800" b="1" i="1" dirty="0">
                <a:effectLst/>
              </a:rPr>
              <a:t>Optional </a:t>
            </a:r>
            <a:r>
              <a:rPr lang="en-US" sz="3800" dirty="0">
                <a:effectLst/>
              </a:rPr>
              <a:t>Midterm</a:t>
            </a:r>
            <a:r>
              <a:rPr lang="en-US" sz="3800" b="1" i="1" dirty="0">
                <a:effectLst/>
              </a:rPr>
              <a:t> </a:t>
            </a:r>
            <a:r>
              <a:rPr lang="en-US" sz="3800" b="0" i="0" dirty="0">
                <a:effectLst/>
              </a:rPr>
              <a:t>– can only help your grade  </a:t>
            </a:r>
          </a:p>
          <a:p>
            <a:r>
              <a:rPr lang="en-US" sz="4500" dirty="0"/>
              <a:t>Due Dates: As listed on course schedule.</a:t>
            </a:r>
            <a:r>
              <a:rPr lang="en-US" sz="3800" dirty="0"/>
              <a:t> </a:t>
            </a:r>
          </a:p>
          <a:p>
            <a:pPr lvl="1"/>
            <a:r>
              <a:rPr lang="en-US" sz="3800" dirty="0"/>
              <a:t>24hr grace period; no late submissions</a:t>
            </a:r>
          </a:p>
          <a:p>
            <a:pPr lvl="1"/>
            <a:r>
              <a:rPr lang="en-US" sz="3800" dirty="0"/>
              <a:t>Lowest homework dropped </a:t>
            </a:r>
          </a:p>
          <a:p>
            <a:pPr lvl="1"/>
            <a:r>
              <a:rPr lang="en-US" sz="3800" dirty="0"/>
              <a:t>No regrades; see syllabus for revise and resubmit instructions </a:t>
            </a:r>
          </a:p>
        </p:txBody>
      </p:sp>
    </p:spTree>
    <p:extLst>
      <p:ext uri="{BB962C8B-B14F-4D97-AF65-F5344CB8AC3E}">
        <p14:creationId xmlns:p14="http://schemas.microsoft.com/office/powerpoint/2010/main" val="341358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on PLATO if you need any additional support  </a:t>
            </a:r>
          </a:p>
        </p:txBody>
      </p:sp>
    </p:spTree>
    <p:extLst>
      <p:ext uri="{BB962C8B-B14F-4D97-AF65-F5344CB8AC3E}">
        <p14:creationId xmlns:p14="http://schemas.microsoft.com/office/powerpoint/2010/main" val="364571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summer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a:t>
            </a:r>
            <a:r>
              <a:rPr lang="en-US" sz="3600" b="1" dirty="0">
                <a:highlight>
                  <a:srgbClr val="FFFF00"/>
                </a:highlight>
              </a:rPr>
              <a:t>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live in a mansion that you can never leave OR live in a camper van and move as often as you want?</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lnSpcReduction="10000"/>
          </a:bodyPr>
          <a:lstStyle/>
          <a:p>
            <a:r>
              <a:rPr lang="en-US" sz="3600" dirty="0"/>
              <a:t>Form </a:t>
            </a:r>
            <a:r>
              <a:rPr lang="en-US" sz="3600" b="1" dirty="0">
                <a:highlight>
                  <a:srgbClr val="FFFF00"/>
                </a:highlight>
              </a:rPr>
              <a:t>new 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have the ability to teleport OR have instant delivery on any online order?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228</TotalTime>
  <Words>1577</Words>
  <Application>Microsoft Macintosh PowerPoint</Application>
  <PresentationFormat>Widescreen</PresentationFormat>
  <Paragraphs>198</Paragraphs>
  <Slides>31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Cambria Math</vt:lpstr>
      <vt:lpstr>Corbel</vt:lpstr>
      <vt:lpstr>Courier</vt:lpstr>
      <vt:lpstr>FreightSansW01</vt:lpstr>
      <vt:lpstr>Google Sans</vt:lpstr>
      <vt:lpstr>nyt-magsans</vt:lpstr>
      <vt:lpstr>Wingdings 2</vt:lpstr>
      <vt:lpstr>Frame</vt:lpstr>
      <vt:lpstr>Why Does My Computer Do That? Intro to Coding with Python– Welcome!</vt:lpstr>
      <vt:lpstr>Plan for Today</vt:lpstr>
      <vt:lpstr>Who Am I?</vt:lpstr>
      <vt:lpstr>Who Am I?</vt:lpstr>
      <vt:lpstr>Who Am I?</vt:lpstr>
      <vt:lpstr>Who Are You?</vt:lpstr>
      <vt:lpstr>Who Are You?</vt:lpstr>
      <vt:lpstr>Who Are You?</vt:lpstr>
      <vt:lpstr>What You Will Learn &amp; Logistics </vt:lpstr>
      <vt:lpstr>What Is This Class?</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11</cp:revision>
  <dcterms:created xsi:type="dcterms:W3CDTF">2023-08-03T18:49:17Z</dcterms:created>
  <dcterms:modified xsi:type="dcterms:W3CDTF">2023-09-05T12:25:42Z</dcterms:modified>
</cp:coreProperties>
</file>